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9"/>
  </p:notesMasterIdLst>
  <p:sldIdLst>
    <p:sldId id="256" r:id="rId2"/>
    <p:sldId id="351" r:id="rId3"/>
    <p:sldId id="352" r:id="rId4"/>
    <p:sldId id="368" r:id="rId5"/>
    <p:sldId id="354" r:id="rId6"/>
    <p:sldId id="355" r:id="rId7"/>
    <p:sldId id="356" r:id="rId8"/>
    <p:sldId id="369" r:id="rId9"/>
    <p:sldId id="370" r:id="rId10"/>
    <p:sldId id="365" r:id="rId11"/>
    <p:sldId id="372" r:id="rId12"/>
    <p:sldId id="376" r:id="rId13"/>
    <p:sldId id="366" r:id="rId14"/>
    <p:sldId id="360" r:id="rId15"/>
    <p:sldId id="375" r:id="rId16"/>
    <p:sldId id="374" r:id="rId17"/>
    <p:sldId id="3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99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9" autoAdjust="0"/>
    <p:restoredTop sz="84291" autoAdjust="0"/>
  </p:normalViewPr>
  <p:slideViewPr>
    <p:cSldViewPr snapToGrid="0" showGuides="1">
      <p:cViewPr varScale="1">
        <p:scale>
          <a:sx n="93" d="100"/>
          <a:sy n="93" d="100"/>
        </p:scale>
        <p:origin x="11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3A434-3341-4B41-BAA0-C8FB09946155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C8C7F-59EE-4952-A616-7C01C4CEF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90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Prof. Kang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C8C7F-59EE-4952-A616-7C01C4CEF69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51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Detailed in the resume </a:t>
            </a:r>
          </a:p>
          <a:p>
            <a:pPr marL="228600" indent="-228600">
              <a:buAutoNum type="arabicPeriod"/>
            </a:pPr>
            <a:r>
              <a:rPr lang="en-US" altLang="zh-CN" dirty="0"/>
              <a:t>Focus on some of my research works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C8C7F-59EE-4952-A616-7C01C4CEF69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64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The user grab the handle, rotate. Give some resistance.  </a:t>
            </a:r>
          </a:p>
          <a:p>
            <a:r>
              <a:rPr lang="en-US" altLang="zh-CN" dirty="0"/>
              <a:t>2. Main work about motor control technology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C8C7F-59EE-4952-A616-7C01C4CEF69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910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Introduction with the picture</a:t>
            </a:r>
          </a:p>
          <a:p>
            <a:pPr marL="228600" indent="-228600">
              <a:buAutoNum type="arabicPeriod"/>
            </a:pPr>
            <a:r>
              <a:rPr lang="en-US" altLang="zh-CN" dirty="0"/>
              <a:t>Hip, knee joint, backpack</a:t>
            </a:r>
          </a:p>
          <a:p>
            <a:pPr marL="228600" indent="-228600">
              <a:buAutoNum type="arabicPeriod"/>
            </a:pPr>
            <a:r>
              <a:rPr lang="en-US" altLang="zh-CN" dirty="0"/>
              <a:t>More powerful motor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C8C7F-59EE-4952-A616-7C01C4CEF6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29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Torque of the exoskeleton’s link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C8C7F-59EE-4952-A616-7C01C4CEF69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567FF-747B-495E-9C8B-7875C5B7B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60A6A8-C821-4BE1-AA78-1DF6BA93C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47F7CC-04AD-45B9-B0A1-52A2A560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A180B-6BA8-4049-8F4E-03A2B0EE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8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70702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89DAD-1E7E-47D0-8B3F-A210AB7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8B1B0-1031-401A-B92E-093919FB6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C551AD-AE16-4466-8FA1-956C0CA1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A2B338-10FB-4EF6-896F-0BFCF55B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3E6E35-3522-4BCC-B431-CB2203CD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74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CA49C-16F3-4F2F-9FE7-8D45F66F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DE2BA0-15E2-467E-BA3B-0F7744B24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9C7414-6D98-4126-AA9E-F64FD25CC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8DCF4-10EC-48DC-A90B-29DE6288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65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5BA46B-3B1A-4D5B-B96C-E3FB811C8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FB0352-5190-4CED-862C-171259D0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61DE0E-6075-4E6C-906B-1E11FE35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18BF7-0DF6-44CA-91A7-CD2FE3A3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76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C05B8-A10D-423E-95F9-4F923489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3EF271-05FB-4590-A1FC-96D087F03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91D1D4-6D79-4A62-9B61-233B3AC2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7B7029-C705-449C-8DA9-2DCD2F50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89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6EB32-9036-4C04-A8DA-DF7F636F6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3646" y="2397145"/>
            <a:ext cx="1230899" cy="174731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大   纲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967C88-5886-4480-81D7-B6D03D96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ACB264-9C20-44B8-8CDA-7DDA5B1D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85F8090-3980-480A-BCB9-932FC26B4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14" y="2053913"/>
            <a:ext cx="5257800" cy="27501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03997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52CDF-E457-9783-AC29-2FD3645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1" y="136525"/>
            <a:ext cx="8847709" cy="66748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D4DA00-4BBA-3FBD-ABCC-0E95B4D1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AE48C4-A7DE-9715-4C36-BEF57AA7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4526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B0DB8-B71E-40C4-BA3E-E4DB4B17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1" y="130807"/>
            <a:ext cx="8847709" cy="66748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0F764-1AC6-46A8-9B1D-7F235CBBD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31" y="855195"/>
            <a:ext cx="11186830" cy="54079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C6060-94ED-43A3-9A79-58D5A185E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FD209C-84B1-4C6B-892C-BD9C6466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708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60417-9DC3-47CD-8D03-EE5CB92F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1" y="136525"/>
            <a:ext cx="8847709" cy="66748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74977-AB4B-4610-BF2E-B89C408D5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930" y="804004"/>
            <a:ext cx="5592275" cy="542964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E7F50F-3061-44D2-A4E0-A92563BB4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2994" y="804004"/>
            <a:ext cx="5592275" cy="54296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6FD80D-22DA-480B-BA25-54B2D384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58EBB5-AC77-477D-8A02-8E02FBA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9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60417-9DC3-47CD-8D03-EE5CB92F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1" y="136525"/>
            <a:ext cx="8847709" cy="66748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74977-AB4B-4610-BF2E-B89C408D5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930" y="1205689"/>
            <a:ext cx="5592275" cy="5027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E7F50F-3061-44D2-A4E0-A92563BB4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2994" y="1205688"/>
            <a:ext cx="5592275" cy="5027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6FD80D-22DA-480B-BA25-54B2D384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58EBB5-AC77-477D-8A02-8E02FBA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BBF4295B-EA91-F3B7-D84F-504264429F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930" y="840564"/>
            <a:ext cx="5592274" cy="328566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15">
            <a:extLst>
              <a:ext uri="{FF2B5EF4-FFF2-40B4-BE49-F238E27FC236}">
                <a16:creationId xmlns:a16="http://schemas.microsoft.com/office/drawing/2014/main" id="{D1545CB4-220B-8211-55B3-FEC5FDCC84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02994" y="832688"/>
            <a:ext cx="5592274" cy="328566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080839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60417-9DC3-47CD-8D03-EE5CB92F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1" y="136525"/>
            <a:ext cx="8847709" cy="66748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74977-AB4B-4610-BF2E-B89C408D5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930" y="1205689"/>
            <a:ext cx="11131450" cy="5027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6FD80D-22DA-480B-BA25-54B2D384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58EBB5-AC77-477D-8A02-8E02FBA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BBF4295B-EA91-F3B7-D84F-504264429F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930" y="840564"/>
            <a:ext cx="11131450" cy="328566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2027575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CBDDD2-4CBD-4D72-8A8E-EB79BDDD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84EBDF-326A-4AE9-B69E-1A15DDE9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67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4C665C-DA44-4125-8913-D5284F78B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9931" y="6356350"/>
            <a:ext cx="11207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894233-F13D-478F-88C8-49B0E232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250"/>
            <a:ext cx="8847709" cy="667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909E45-59B9-41EA-B6DE-F20B4B7E4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163" y="1145036"/>
            <a:ext cx="10515600" cy="5147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833080-6D9B-4671-866F-36213970C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546" y="6354929"/>
            <a:ext cx="6056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ACF9DC39-50E7-474E-9F7D-7C4CB3DF394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7AEBDD-121A-40FC-BCFD-6FB3DE510D0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547" y="238769"/>
            <a:ext cx="688731" cy="68643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0C37706-0793-4D8B-9B6C-AA8E5A7C1B87}"/>
              </a:ext>
            </a:extLst>
          </p:cNvPr>
          <p:cNvGrpSpPr/>
          <p:nvPr/>
        </p:nvGrpSpPr>
        <p:grpSpPr>
          <a:xfrm>
            <a:off x="7199515" y="490506"/>
            <a:ext cx="6961907" cy="7021575"/>
            <a:chOff x="4121794" y="2251638"/>
            <a:chExt cx="2647060" cy="2669747"/>
          </a:xfrm>
          <a:solidFill>
            <a:schemeClr val="bg1">
              <a:lumMod val="85000"/>
              <a:alpha val="20000"/>
            </a:schemeClr>
          </a:solidFill>
        </p:grpSpPr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3398C8C6-7A18-4DFC-9F47-878A532035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1794" y="2251638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6">
              <a:extLst>
                <a:ext uri="{FF2B5EF4-FFF2-40B4-BE49-F238E27FC236}">
                  <a16:creationId xmlns:a16="http://schemas.microsoft.com/office/drawing/2014/main" id="{ADCBC0D3-CECF-469B-AF80-7B6FB72A5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07">
              <a:extLst>
                <a:ext uri="{FF2B5EF4-FFF2-40B4-BE49-F238E27FC236}">
                  <a16:creationId xmlns:a16="http://schemas.microsoft.com/office/drawing/2014/main" id="{683A4D7B-A000-4444-B427-3027E2233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08">
              <a:extLst>
                <a:ext uri="{FF2B5EF4-FFF2-40B4-BE49-F238E27FC236}">
                  <a16:creationId xmlns:a16="http://schemas.microsoft.com/office/drawing/2014/main" id="{ED268321-73C4-4B2A-97BC-031AAB109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FB079FC4-6BF8-4C00-B059-4231476E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0">
              <a:extLst>
                <a:ext uri="{FF2B5EF4-FFF2-40B4-BE49-F238E27FC236}">
                  <a16:creationId xmlns:a16="http://schemas.microsoft.com/office/drawing/2014/main" id="{1855C88E-B90F-41D1-9901-EFFE81B94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3">
              <a:extLst>
                <a:ext uri="{FF2B5EF4-FFF2-40B4-BE49-F238E27FC236}">
                  <a16:creationId xmlns:a16="http://schemas.microsoft.com/office/drawing/2014/main" id="{20F2CF4F-179B-4247-BBB1-B6519BF6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4">
              <a:extLst>
                <a:ext uri="{FF2B5EF4-FFF2-40B4-BE49-F238E27FC236}">
                  <a16:creationId xmlns:a16="http://schemas.microsoft.com/office/drawing/2014/main" id="{EFE2CFCC-A850-4041-8B78-F7D703F1D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5">
              <a:extLst>
                <a:ext uri="{FF2B5EF4-FFF2-40B4-BE49-F238E27FC236}">
                  <a16:creationId xmlns:a16="http://schemas.microsoft.com/office/drawing/2014/main" id="{6126CAB7-6389-4846-86CD-EA078819F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6">
              <a:extLst>
                <a:ext uri="{FF2B5EF4-FFF2-40B4-BE49-F238E27FC236}">
                  <a16:creationId xmlns:a16="http://schemas.microsoft.com/office/drawing/2014/main" id="{19BA56BF-D919-4BBE-B5F8-DFC3CE239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17">
              <a:extLst>
                <a:ext uri="{FF2B5EF4-FFF2-40B4-BE49-F238E27FC236}">
                  <a16:creationId xmlns:a16="http://schemas.microsoft.com/office/drawing/2014/main" id="{7D962753-5FEA-47F9-8E6F-385A35E34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EF5DE457-0918-481B-9346-DE7301D4C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74194FBB-7CC4-4477-9BF5-3EF7B1727A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0">
              <a:extLst>
                <a:ext uri="{FF2B5EF4-FFF2-40B4-BE49-F238E27FC236}">
                  <a16:creationId xmlns:a16="http://schemas.microsoft.com/office/drawing/2014/main" id="{CFE19D96-0C02-4EB4-8AE1-C14EB33BB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1">
              <a:extLst>
                <a:ext uri="{FF2B5EF4-FFF2-40B4-BE49-F238E27FC236}">
                  <a16:creationId xmlns:a16="http://schemas.microsoft.com/office/drawing/2014/main" id="{19DC49BC-16EC-4993-AA26-56B5E46E9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41C89DB3-C95C-472E-8AE9-622CAA9ED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26A13D8C-FB05-4F7D-AA04-4F158AEBA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11055CC0-97E7-4B41-9EE5-5D825070F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5682CD49-98FB-4814-8930-B2665FF57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6">
              <a:extLst>
                <a:ext uri="{FF2B5EF4-FFF2-40B4-BE49-F238E27FC236}">
                  <a16:creationId xmlns:a16="http://schemas.microsoft.com/office/drawing/2014/main" id="{0ACA1D0D-FFA2-446B-8C9D-586D3FC85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27">
              <a:extLst>
                <a:ext uri="{FF2B5EF4-FFF2-40B4-BE49-F238E27FC236}">
                  <a16:creationId xmlns:a16="http://schemas.microsoft.com/office/drawing/2014/main" id="{456A2A91-4CA7-4C77-B948-23E07B4BF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28">
              <a:extLst>
                <a:ext uri="{FF2B5EF4-FFF2-40B4-BE49-F238E27FC236}">
                  <a16:creationId xmlns:a16="http://schemas.microsoft.com/office/drawing/2014/main" id="{5E3C3ACC-4F6A-47DA-B81E-66D684216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29">
              <a:extLst>
                <a:ext uri="{FF2B5EF4-FFF2-40B4-BE49-F238E27FC236}">
                  <a16:creationId xmlns:a16="http://schemas.microsoft.com/office/drawing/2014/main" id="{CB1BD320-B213-4331-B8D3-7E6CF04F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0">
              <a:extLst>
                <a:ext uri="{FF2B5EF4-FFF2-40B4-BE49-F238E27FC236}">
                  <a16:creationId xmlns:a16="http://schemas.microsoft.com/office/drawing/2014/main" id="{0E52E0AE-1B99-4749-83A6-EC5413D06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1">
              <a:extLst>
                <a:ext uri="{FF2B5EF4-FFF2-40B4-BE49-F238E27FC236}">
                  <a16:creationId xmlns:a16="http://schemas.microsoft.com/office/drawing/2014/main" id="{55CCA672-F490-4321-AF11-0B6D715F4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2">
              <a:extLst>
                <a:ext uri="{FF2B5EF4-FFF2-40B4-BE49-F238E27FC236}">
                  <a16:creationId xmlns:a16="http://schemas.microsoft.com/office/drawing/2014/main" id="{29D1BFC8-1DD7-475E-AD96-D410BE01B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3">
              <a:extLst>
                <a:ext uri="{FF2B5EF4-FFF2-40B4-BE49-F238E27FC236}">
                  <a16:creationId xmlns:a16="http://schemas.microsoft.com/office/drawing/2014/main" id="{AC167D12-572B-482A-B65B-DD2B3F8C3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4">
              <a:extLst>
                <a:ext uri="{FF2B5EF4-FFF2-40B4-BE49-F238E27FC236}">
                  <a16:creationId xmlns:a16="http://schemas.microsoft.com/office/drawing/2014/main" id="{6FF98881-F47A-4A65-935A-01EBB57E1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5">
              <a:extLst>
                <a:ext uri="{FF2B5EF4-FFF2-40B4-BE49-F238E27FC236}">
                  <a16:creationId xmlns:a16="http://schemas.microsoft.com/office/drawing/2014/main" id="{D59C0E81-A18F-4863-AE62-122275428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6">
              <a:extLst>
                <a:ext uri="{FF2B5EF4-FFF2-40B4-BE49-F238E27FC236}">
                  <a16:creationId xmlns:a16="http://schemas.microsoft.com/office/drawing/2014/main" id="{D1276439-C1E0-4EA4-8214-E55FB98CB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37">
              <a:extLst>
                <a:ext uri="{FF2B5EF4-FFF2-40B4-BE49-F238E27FC236}">
                  <a16:creationId xmlns:a16="http://schemas.microsoft.com/office/drawing/2014/main" id="{0ED52E53-7B94-42F8-9FCC-6920D9341D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38">
              <a:extLst>
                <a:ext uri="{FF2B5EF4-FFF2-40B4-BE49-F238E27FC236}">
                  <a16:creationId xmlns:a16="http://schemas.microsoft.com/office/drawing/2014/main" id="{023E2D19-5D0D-43D9-9682-3A6AE527E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39">
              <a:extLst>
                <a:ext uri="{FF2B5EF4-FFF2-40B4-BE49-F238E27FC236}">
                  <a16:creationId xmlns:a16="http://schemas.microsoft.com/office/drawing/2014/main" id="{32B74639-FA52-43E6-8665-13FA86754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40">
              <a:extLst>
                <a:ext uri="{FF2B5EF4-FFF2-40B4-BE49-F238E27FC236}">
                  <a16:creationId xmlns:a16="http://schemas.microsoft.com/office/drawing/2014/main" id="{AA64AF3E-34DD-49B0-9683-F2A9FB19A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41">
              <a:extLst>
                <a:ext uri="{FF2B5EF4-FFF2-40B4-BE49-F238E27FC236}">
                  <a16:creationId xmlns:a16="http://schemas.microsoft.com/office/drawing/2014/main" id="{DD654D37-B19B-42DD-B76B-B780A2CEE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C2D9C18F-D90A-4664-A85C-A3516A0EBB84}"/>
              </a:ext>
            </a:extLst>
          </p:cNvPr>
          <p:cNvCxnSpPr>
            <a:cxnSpLocks/>
          </p:cNvCxnSpPr>
          <p:nvPr/>
        </p:nvCxnSpPr>
        <p:spPr>
          <a:xfrm flipV="1">
            <a:off x="11714808" y="1168591"/>
            <a:ext cx="0" cy="4952894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5" r:id="rId7"/>
    <p:sldLayoutId id="2147483702" r:id="rId8"/>
    <p:sldLayoutId id="2147483696" r:id="rId9"/>
    <p:sldLayoutId id="2147483697" r:id="rId10"/>
    <p:sldLayoutId id="2147483698" r:id="rId11"/>
    <p:sldLayoutId id="2147483700" r:id="rId12"/>
    <p:sldLayoutId id="214748370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microsoft.com/office/2007/relationships/hdphoto" Target="../media/hdphoto4.wdp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2F156-1D02-6D34-CFBD-63CDDD4133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SELF-INTRODUCTION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B7D04E-AF7E-70A6-558F-9E69E2FCE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9027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Zeng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Haozhou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School of Mechanical Engineering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Zhejiang University</a:t>
            </a:r>
          </a:p>
          <a:p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2024.10.18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FEC631-9129-9BE3-F0CF-06D7F0208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44EEBF-1A3F-1436-6F53-8DDD9948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pPr/>
              <a:t>1</a:t>
            </a:fld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32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F7780-67F7-DD67-2038-F6AB35B3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Research Experiences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8F63A1-1C54-364F-27B2-C2080BE2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 w="19050">
            <a:solidFill>
              <a:srgbClr val="C00000"/>
            </a:solidFill>
            <a:prstDash val="dash"/>
          </a:ln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Zeng H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 J, Liu X, et al. Error-Subspace Transform Kalman Filter Based Real-Time Gait Prediction for Rehabilitation Exoskeletons. 2025 IEEE Conference on Robotics and Automation (ICRA 2025). (under review).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DDBB80-4BE2-D678-8FCF-38989CA2C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01D64E61-FE15-057E-EFBA-3FA7E8842B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Bayesian-inference based real time gait prediction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A4DDFD-51A0-15CB-260C-C07671B1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0" y="1881555"/>
            <a:ext cx="4260846" cy="35694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45A64B-1335-2760-2BC5-BB96DD42F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22" y="1881554"/>
            <a:ext cx="2990555" cy="35694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1858B1-7E2B-532B-9DC5-F7C3CA779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44" y="1881554"/>
            <a:ext cx="3864485" cy="356944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FEB6C89-909B-6AE9-FF91-79823B3C4002}"/>
              </a:ext>
            </a:extLst>
          </p:cNvPr>
          <p:cNvSpPr txBox="1"/>
          <p:nvPr/>
        </p:nvSpPr>
        <p:spPr>
          <a:xfrm>
            <a:off x="4600721" y="5451003"/>
            <a:ext cx="2990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trajectories and their polar coordinate representation.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656C4-8ACA-CFF5-C60F-8C0F31B00322}"/>
              </a:ext>
            </a:extLst>
          </p:cNvPr>
          <p:cNvSpPr txBox="1"/>
          <p:nvPr/>
        </p:nvSpPr>
        <p:spPr>
          <a:xfrm>
            <a:off x="7757243" y="5451003"/>
            <a:ext cx="3864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Gait information prediction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(phase, joint angle, joint torque,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8925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210D929-F91A-BDB3-E941-4F018FC39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Research Experiences</a:t>
            </a:r>
            <a:endParaRPr lang="zh-CN" altLang="en-US" dirty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0E0D79F9-9B24-E8A2-3016-FE3D9948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 w="19050">
            <a:solidFill>
              <a:srgbClr val="C00000"/>
            </a:solidFill>
            <a:prstDash val="dash"/>
          </a:ln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Zeng H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 J, Liu X, et al. Error-Subspace Transform Kalman Filter Based Real-Time Gait Prediction for Rehabilitation Exoskeletons. 2025 IEEE Conference on Robotics and Automation (ICRA 2025). (under review).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B05319-D6A4-6FA6-D313-2D8A1E2A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2366">
            <a:hlinkClick r:id="" action="ppaction://media"/>
            <a:extLst>
              <a:ext uri="{FF2B5EF4-FFF2-40B4-BE49-F238E27FC236}">
                <a16:creationId xmlns:a16="http://schemas.microsoft.com/office/drawing/2014/main" id="{763AFE7B-B804-25D7-4A91-A21C40582C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4042" y="1961098"/>
            <a:ext cx="5922624" cy="3331476"/>
          </a:xfrm>
          <a:prstGeom prst="rect">
            <a:avLst/>
          </a:prstGeom>
        </p:spPr>
      </p:pic>
      <p:sp>
        <p:nvSpPr>
          <p:cNvPr id="10" name="内容占位符 12">
            <a:extLst>
              <a:ext uri="{FF2B5EF4-FFF2-40B4-BE49-F238E27FC236}">
                <a16:creationId xmlns:a16="http://schemas.microsoft.com/office/drawing/2014/main" id="{CD7DF244-70D7-88A0-AABB-B4288ADE66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700" y="839788"/>
            <a:ext cx="11131550" cy="32861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Bayesian-inference based real time gait prediction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294DBA-3B39-8EE9-5F81-44772C835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626836"/>
            <a:ext cx="5414249" cy="23913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C1AAFDC-DB6F-232A-5FD5-506975366B8D}"/>
              </a:ext>
            </a:extLst>
          </p:cNvPr>
          <p:cNvSpPr txBox="1"/>
          <p:nvPr/>
        </p:nvSpPr>
        <p:spPr>
          <a:xfrm>
            <a:off x="270183" y="5991955"/>
            <a:ext cx="5153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Real-time prediction performance at different walking speeds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B3F9AB-363A-22B9-3782-C591A0D3E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1333254"/>
            <a:ext cx="5412830" cy="21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4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2B57A-846A-183F-6A19-98377861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Research Experiences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0A6D7E-45C5-CA33-8B05-29F20F75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C30DDC-BF20-C2A3-4BC5-50C18101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9B3FD4-959E-0DFB-530F-4BE3692CE7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Design of a hip exoskeleton (A collaborate project with CMU)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0CB7C3-07BA-BFBF-184C-FAF4729E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0" y="1669501"/>
            <a:ext cx="3576218" cy="35189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2D4891-F7F3-9F35-9DC6-4A878F60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171" y="1669501"/>
            <a:ext cx="4399658" cy="351899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55EA0C8-7101-8EC1-D926-04C086A07769}"/>
              </a:ext>
            </a:extLst>
          </p:cNvPr>
          <p:cNvSpPr txBox="1"/>
          <p:nvPr/>
        </p:nvSpPr>
        <p:spPr>
          <a:xfrm>
            <a:off x="8475852" y="4540110"/>
            <a:ext cx="144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Motor Driver Board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B70E60-6528-FBE2-7164-F1CFC7E6816F}"/>
              </a:ext>
            </a:extLst>
          </p:cNvPr>
          <p:cNvSpPr txBox="1"/>
          <p:nvPr/>
        </p:nvSpPr>
        <p:spPr>
          <a:xfrm>
            <a:off x="9261393" y="2885576"/>
            <a:ext cx="162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STM32F4 Main Board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ECBAFE-5B91-6593-21BE-A8FA7351DCB9}"/>
              </a:ext>
            </a:extLst>
          </p:cNvPr>
          <p:cNvSpPr txBox="1"/>
          <p:nvPr/>
        </p:nvSpPr>
        <p:spPr>
          <a:xfrm>
            <a:off x="9352909" y="1671559"/>
            <a:ext cx="144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Raspberry Pi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47E4EA2-6B56-0555-E2E2-AFE66400EB63}"/>
              </a:ext>
            </a:extLst>
          </p:cNvPr>
          <p:cNvSpPr txBox="1"/>
          <p:nvPr/>
        </p:nvSpPr>
        <p:spPr>
          <a:xfrm>
            <a:off x="10580805" y="4540110"/>
            <a:ext cx="99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Sensors (IMU…)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19374C5-7E9B-BEC1-E33B-BA729215C378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flipH="1">
            <a:off x="10073345" y="2040891"/>
            <a:ext cx="1" cy="8446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354E5CA5-DD0D-28A4-09D3-3EEDC9094CD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rot="5400000" flipH="1" flipV="1">
            <a:off x="9130716" y="3597481"/>
            <a:ext cx="1008203" cy="87705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A6D437DC-6874-5607-E235-152AA72FBD1F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10072227" y="3533026"/>
            <a:ext cx="1008203" cy="100596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4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B52CADB-38F2-63A5-3DC5-E2A56A2D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Experiences &amp; Skills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119253-3DF2-4987-81B6-134C27CA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22C9EAE-D385-9DAF-A506-68611DA4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88" y="1029318"/>
            <a:ext cx="2771221" cy="16045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50502B-F948-F5D3-8BC1-E56C73094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3" y="1681240"/>
            <a:ext cx="3000889" cy="1688000"/>
          </a:xfrm>
          <a:prstGeom prst="rect">
            <a:avLst/>
          </a:prstGeom>
        </p:spPr>
      </p:pic>
      <p:pic>
        <p:nvPicPr>
          <p:cNvPr id="9" name="内容占位符 6" descr="$8S1EKKWM{_]FBEWK%R}PCX">
            <a:extLst>
              <a:ext uri="{FF2B5EF4-FFF2-40B4-BE49-F238E27FC236}">
                <a16:creationId xmlns:a16="http://schemas.microsoft.com/office/drawing/2014/main" id="{0ED804BA-1AA7-F3D6-D283-773D5DE2AC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17991"/>
          <a:stretch>
            <a:fillRect/>
          </a:stretch>
        </p:blipFill>
        <p:spPr>
          <a:xfrm>
            <a:off x="694410" y="4341056"/>
            <a:ext cx="2353527" cy="160140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B1ECECF-0732-2623-A5B7-4E8BCE40596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C3C8D2"/>
              </a:clrFrom>
              <a:clrTo>
                <a:srgbClr val="C3C8D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185" y="3956874"/>
            <a:ext cx="2223682" cy="15686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2EF4A7-4928-6B5D-33E2-FC427ECC1ED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1220" y="5155245"/>
            <a:ext cx="2387586" cy="12390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D4A94A1-8352-9F9E-D281-5902430D1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7185" y="2010271"/>
            <a:ext cx="2610021" cy="14647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BBA490C-25A0-4F78-70B8-D021F72DCA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70" y="1742596"/>
            <a:ext cx="2067656" cy="1565289"/>
          </a:xfrm>
          <a:prstGeom prst="rect">
            <a:avLst/>
          </a:prstGeom>
        </p:spPr>
      </p:pic>
      <p:pic>
        <p:nvPicPr>
          <p:cNvPr id="11" name="图片 25">
            <a:extLst>
              <a:ext uri="{FF2B5EF4-FFF2-40B4-BE49-F238E27FC236}">
                <a16:creationId xmlns:a16="http://schemas.microsoft.com/office/drawing/2014/main" id="{BFD457F0-3346-BE01-C4DA-50BA692F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79" y="980853"/>
            <a:ext cx="2067656" cy="170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91BD07B-D72A-1805-3B64-D69AF57D21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710" y="1567800"/>
            <a:ext cx="2055836" cy="156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B74410B-9227-8D4B-22C5-CD3448BA25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4406588"/>
            <a:ext cx="1654206" cy="16559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15B0D98-A3A9-3B2D-84DF-D301EB9E40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1206" t="9361" r="34426" b="20059"/>
          <a:stretch/>
        </p:blipFill>
        <p:spPr bwMode="auto">
          <a:xfrm>
            <a:off x="7263638" y="3913050"/>
            <a:ext cx="1861701" cy="18617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9B32490-50AC-2384-AE8B-E8C50361205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4614" b="66559" l="15979" r="88539">
                        <a14:foregroundMark x1="20133" y1="62232" x2="19891" y2="50101"/>
                        <a14:foregroundMark x1="20285" y1="64416" x2="43390" y2="62394"/>
                        <a14:foregroundMark x1="67404" y1="61747" x2="84870" y2="60534"/>
                        <a14:foregroundMark x1="84597" y1="60210" x2="86234" y2="36433"/>
                        <a14:foregroundMark x1="83596" y1="36272" x2="86113" y2="35948"/>
                        <a14:backgroundMark x1="87022" y1="56854" x2="87144" y2="45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29" t="34390" r="11820" b="34090"/>
          <a:stretch/>
        </p:blipFill>
        <p:spPr>
          <a:xfrm>
            <a:off x="7988145" y="4974553"/>
            <a:ext cx="3625381" cy="11861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2D745A-B94D-E686-C050-8229FEFC1080}"/>
              </a:ext>
            </a:extLst>
          </p:cNvPr>
          <p:cNvSpPr txBox="1"/>
          <p:nvPr/>
        </p:nvSpPr>
        <p:spPr>
          <a:xfrm>
            <a:off x="891168" y="3474977"/>
            <a:ext cx="427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Linux-based work environment (ROS)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3121DE-D9C6-286A-6DDF-F687243DBF6E}"/>
              </a:ext>
            </a:extLst>
          </p:cNvPr>
          <p:cNvSpPr txBox="1"/>
          <p:nvPr/>
        </p:nvSpPr>
        <p:spPr>
          <a:xfrm>
            <a:off x="7261298" y="3474977"/>
            <a:ext cx="354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Finite element analysis (Ansys)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CA911A-FDA2-2F46-A961-D37B5DD35FED}"/>
              </a:ext>
            </a:extLst>
          </p:cNvPr>
          <p:cNvSpPr txBox="1"/>
          <p:nvPr/>
        </p:nvSpPr>
        <p:spPr>
          <a:xfrm>
            <a:off x="1297406" y="6305323"/>
            <a:ext cx="316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Mechanical design (SolidWorks)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98CA46-3B9C-1FFD-87A6-BF51901A3CA7}"/>
              </a:ext>
            </a:extLst>
          </p:cNvPr>
          <p:cNvSpPr txBox="1"/>
          <p:nvPr/>
        </p:nvSpPr>
        <p:spPr>
          <a:xfrm>
            <a:off x="7475492" y="6305323"/>
            <a:ext cx="289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PCB design (AD, KiCAD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…)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50AED27-389A-E973-C977-DC43BE026CF2}"/>
              </a:ext>
            </a:extLst>
          </p:cNvPr>
          <p:cNvCxnSpPr/>
          <p:nvPr/>
        </p:nvCxnSpPr>
        <p:spPr>
          <a:xfrm>
            <a:off x="139931" y="3844309"/>
            <a:ext cx="1141560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71D8450-122B-56C8-DCE7-E041D7BA0150}"/>
              </a:ext>
            </a:extLst>
          </p:cNvPr>
          <p:cNvCxnSpPr>
            <a:cxnSpLocks/>
          </p:cNvCxnSpPr>
          <p:nvPr/>
        </p:nvCxnSpPr>
        <p:spPr>
          <a:xfrm>
            <a:off x="5619964" y="804005"/>
            <a:ext cx="0" cy="587065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1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CA9BF-A33D-A717-F648-4188C3EE9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Thanks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51B0D0-CCBA-9024-2C59-F4E0F5965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F71356-E7EA-ED6B-6674-D5D786F4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EDA096-AE42-AB3E-2653-C1B5EBA6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14</a:t>
            </a:fld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520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7BB22-FF3E-E205-2C22-BB99B02A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51AD97-0B00-DDBE-9FB9-F64D084A72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588889-B846-7699-DEAA-93FB6C49D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56E539-28D0-3EEA-F01B-3308B65A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AD69BB-A6CA-96EB-9713-5DEC8273B3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912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A7336-66D7-44AD-65EC-F4BD9A26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Background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EBAFB6-849B-907D-0406-8B9F6AC44A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01078C-3CFC-CD46-80C9-36C8179B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114EEA-D2AD-EE3F-C055-1D879B7A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CE9771-6E78-E0CE-3C19-0B2665C334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893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6EECE5C-1892-4104-0647-91FF70E3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Proposal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8EB26D-028A-4FD2-71D9-BABEC7388E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B5C4BA-BA3E-120B-B447-0876227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71B5ED-2A19-C1C1-5D90-22F42465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4FA1477-4369-EDAE-B975-9C6132D16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1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DC39D-B214-0610-335F-E416952D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Personal Information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1800F-7581-488C-7E94-EFB9D8DF6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930" y="1205689"/>
            <a:ext cx="11131450" cy="39954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Zhejiang University, School of Mechanical Engineering                                            Hangzhou, China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Academic master of Mechanical Engineering                                                                    Sep. 2022 – Present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Academic Grade:91.9 (top 3%, Rank 1)</a:t>
            </a:r>
          </a:p>
          <a:p>
            <a:pPr>
              <a:lnSpc>
                <a:spcPct val="100000"/>
              </a:lnSpc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Zhejiang University, School of Mechanical Engineering                                            Hangzhou, China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Major: Bachelor of Mechatronic Engineering                                                                Sep. 2018 – Jun. 2022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Minor: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Kochen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Advanced Honor Class of Engineering Educatio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(top 5%)                   Sep. 2019 – Jun. 2022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GPA:3.93/4.00 (top 4%),   National Scholarship (top 2%)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8D958D-7BA6-96DE-D4B2-56BC6A45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036F5B-4DCA-1FDA-A3A7-483A2B80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fld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7B4658-6E4E-A08E-0E00-D0D7DA5919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8148" y="5036824"/>
            <a:ext cx="11131450" cy="32856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Research Interests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4BD7F20D-53F4-E643-8500-313CC50F24F5}"/>
              </a:ext>
            </a:extLst>
          </p:cNvPr>
          <p:cNvSpPr txBox="1">
            <a:spLocks/>
          </p:cNvSpPr>
          <p:nvPr/>
        </p:nvSpPr>
        <p:spPr>
          <a:xfrm>
            <a:off x="182602" y="868606"/>
            <a:ext cx="11131450" cy="328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Education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00D70B-B7BD-BA0A-8F11-6BC78AC7DD31}"/>
              </a:ext>
            </a:extLst>
          </p:cNvPr>
          <p:cNvSpPr txBox="1"/>
          <p:nvPr/>
        </p:nvSpPr>
        <p:spPr>
          <a:xfrm>
            <a:off x="188661" y="5259801"/>
            <a:ext cx="11207885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Human-robot interaction (HRI) and wearable robotics, such as rehabilitation exoskeletons and gait analysis.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Machine learning methods for robot control, such as Bayesian inference and imitation learning.</a:t>
            </a:r>
          </a:p>
        </p:txBody>
      </p:sp>
    </p:spTree>
    <p:extLst>
      <p:ext uri="{BB962C8B-B14F-4D97-AF65-F5344CB8AC3E}">
        <p14:creationId xmlns:p14="http://schemas.microsoft.com/office/powerpoint/2010/main" val="220872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EAF8A-0EFE-830F-D5F4-87A3D2F2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Research Experiences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4444C-95ED-5B22-A6E4-47717A368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930" y="5740252"/>
            <a:ext cx="11131450" cy="1027719"/>
          </a:xfrm>
          <a:ln w="19050">
            <a:solidFill>
              <a:srgbClr val="C00000"/>
            </a:solidFill>
            <a:prstDash val="dash"/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Conference paper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Han Y, </a:t>
            </a:r>
            <a:r>
              <a:rPr lang="en-US" altLang="zh-C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Zeng H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Fang Z, et al. Motor Drive Design for Upper Limb Rehabilitation Equipment[C]//2022 6th International Conference on Measurement Instrumentation and Electronics (ICMIE). IEEE, 2022: 19-27.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Chinese patent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Liu T, </a:t>
            </a:r>
            <a:r>
              <a:rPr lang="en-US" altLang="zh-C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Zeng H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The invention relates to an intelligent upper limb exercise rehabilitation instrument and a method thereof, CN116617046A. 2023.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AC8D64-9463-1A6B-A49B-471CC9B0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fld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0FC719-7E5B-2CF8-20AB-F45D959F87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930" y="840564"/>
            <a:ext cx="11131450" cy="328566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Design of an upper limb rehabilitation training equipment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AF9C7D-B6AA-CCF3-B167-574EED9766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5" y="2158553"/>
            <a:ext cx="1285075" cy="1285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2142FD-C14A-F541-8A35-D48EB00066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00" b="89972" l="9976" r="89994">
                        <a14:foregroundMark x1="38508" y1="9300" x2="37477" y2="24707"/>
                        <a14:foregroundMark x1="53093" y1="85281" x2="53093" y2="86818"/>
                        <a14:foregroundMark x1="63311" y1="44602" x2="59642" y2="43186"/>
                        <a14:foregroundMark x1="63099" y1="44723" x2="66222" y2="54387"/>
                        <a14:foregroundMark x1="66222" y1="54387" x2="66222" y2="54711"/>
                        <a14:foregroundMark x1="64251" y1="44602" x2="65888" y2="47068"/>
                        <a14:backgroundMark x1="31413" y1="66680" x2="40176" y2="64294"/>
                        <a14:backgroundMark x1="63918" y1="79741" x2="65070" y2="83623"/>
                        <a14:backgroundMark x1="66434" y1="80954" x2="66434" y2="83906"/>
                        <a14:backgroundMark x1="65585" y1="76951" x2="65706" y2="79579"/>
                        <a14:backgroundMark x1="65797" y1="78892" x2="66101" y2="81925"/>
                        <a14:backgroundMark x1="67253" y1="77922" x2="67253" y2="79175"/>
                        <a14:backgroundMark x1="60582" y1="82491" x2="62371" y2="84594"/>
                        <a14:backgroundMark x1="61734" y1="78730" x2="64554" y2="84149"/>
                        <a14:backgroundMark x1="62583" y1="84998" x2="64342" y2="86656"/>
                        <a14:backgroundMark x1="61522" y1="81925" x2="63493" y2="84594"/>
                        <a14:backgroundMark x1="62462" y1="73757" x2="70952" y2="79458"/>
                        <a14:backgroundMark x1="70952" y1="79458" x2="75713" y2="88031"/>
                        <a14:backgroundMark x1="75713" y1="88031" x2="76834" y2="92074"/>
                        <a14:backgroundMark x1="67041" y1="73878" x2="63918" y2="75414"/>
                        <a14:backgroundMark x1="66737" y1="72624" x2="64979" y2="74727"/>
                        <a14:backgroundMark x1="66737" y1="73474" x2="66101" y2="74727"/>
                        <a14:backgroundMark x1="60279" y1="76547" x2="60916" y2="77234"/>
                        <a14:backgroundMark x1="61007" y1="80550" x2="61431" y2="79984"/>
                        <a14:backgroundMark x1="31837" y1="64173" x2="30170" y2="65548"/>
                        <a14:backgroundMark x1="31322" y1="64011" x2="30170" y2="70562"/>
                        <a14:backgroundMark x1="30898" y1="61949" x2="30898" y2="61949"/>
                        <a14:backgroundMark x1="30898" y1="62515" x2="30170" y2="63203"/>
                        <a14:backgroundMark x1="18102" y1="59442" x2="20073" y2="60574"/>
                        <a14:backgroundMark x1="26107" y1="84027" x2="27471" y2="81925"/>
                        <a14:backgroundMark x1="17981" y1="58188" x2="20285" y2="61383"/>
                        <a14:backgroundMark x1="17677" y1="58067" x2="20710" y2="60979"/>
                        <a14:backgroundMark x1="18193" y1="58471" x2="20710" y2="59725"/>
                        <a14:backgroundMark x1="60916" y1="74565" x2="60794" y2="74040"/>
                        <a14:backgroundMark x1="60370" y1="74848" x2="61734" y2="81803"/>
                        <a14:backgroundMark x1="60916" y1="77234" x2="62371" y2="83623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4" t="5139" r="29722" b="8332"/>
          <a:stretch/>
        </p:blipFill>
        <p:spPr>
          <a:xfrm>
            <a:off x="2775451" y="2137922"/>
            <a:ext cx="1372569" cy="14642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7F51E91-1081-D61C-C569-37DAA8CEB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022" y="2278164"/>
            <a:ext cx="1595471" cy="12395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328335C-2002-5608-B8C4-77909BA3E5A1}"/>
              </a:ext>
            </a:extLst>
          </p:cNvPr>
          <p:cNvSpPr txBox="1"/>
          <p:nvPr/>
        </p:nvSpPr>
        <p:spPr>
          <a:xfrm>
            <a:off x="139930" y="1229309"/>
            <a:ext cx="11374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Design the control PCB of permanent magnet synchronous motor with the FOC algorithm (STM32, C language).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Test the motor on a test bench and design a prototype.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Rehabilitation experiment based on prototype.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F23F249D-7587-86CB-DF7E-FB4A566733FC}"/>
              </a:ext>
            </a:extLst>
          </p:cNvPr>
          <p:cNvSpPr/>
          <p:nvPr/>
        </p:nvSpPr>
        <p:spPr>
          <a:xfrm rot="16200000">
            <a:off x="2131124" y="2796913"/>
            <a:ext cx="272614" cy="55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454EED90-4F21-B00D-9299-97224A77C51C}"/>
              </a:ext>
            </a:extLst>
          </p:cNvPr>
          <p:cNvSpPr/>
          <p:nvPr/>
        </p:nvSpPr>
        <p:spPr>
          <a:xfrm rot="16200000">
            <a:off x="4704856" y="2846900"/>
            <a:ext cx="272614" cy="5572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720F81-4DA4-A609-48F0-804491C99E37}"/>
              </a:ext>
            </a:extLst>
          </p:cNvPr>
          <p:cNvSpPr txBox="1"/>
          <p:nvPr/>
        </p:nvSpPr>
        <p:spPr>
          <a:xfrm>
            <a:off x="1660551" y="2447557"/>
            <a:ext cx="1185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Application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2BA368-66EF-FAA1-B9E6-96EDA667B623}"/>
              </a:ext>
            </a:extLst>
          </p:cNvPr>
          <p:cNvSpPr txBox="1"/>
          <p:nvPr/>
        </p:nvSpPr>
        <p:spPr>
          <a:xfrm>
            <a:off x="4248631" y="2447557"/>
            <a:ext cx="1185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Verification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7A41E2-4FEA-AE14-E820-684608C3A42E}"/>
              </a:ext>
            </a:extLst>
          </p:cNvPr>
          <p:cNvSpPr txBox="1"/>
          <p:nvPr/>
        </p:nvSpPr>
        <p:spPr>
          <a:xfrm>
            <a:off x="156149" y="3370807"/>
            <a:ext cx="1623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Control Board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296656-1229-72DD-45C0-59BDE326A6D0}"/>
              </a:ext>
            </a:extLst>
          </p:cNvPr>
          <p:cNvSpPr txBox="1"/>
          <p:nvPr/>
        </p:nvSpPr>
        <p:spPr>
          <a:xfrm>
            <a:off x="2984194" y="3452657"/>
            <a:ext cx="109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Prototype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40AD5F-58B1-53A5-586B-46C65F05EDD6}"/>
              </a:ext>
            </a:extLst>
          </p:cNvPr>
          <p:cNvSpPr txBox="1"/>
          <p:nvPr/>
        </p:nvSpPr>
        <p:spPr>
          <a:xfrm>
            <a:off x="5508344" y="3476066"/>
            <a:ext cx="1947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Clinical Experiment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5A3D09E-5388-18CF-EEE9-9D858DCDA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8" b="98585" l="9976" r="90176">
                        <a14:foregroundMark x1="28805" y1="19046" x2="20224" y2="28265"/>
                        <a14:foregroundMark x1="20224" y1="28265" x2="19345" y2="54953"/>
                        <a14:foregroundMark x1="19345" y1="54953" x2="26107" y2="72220"/>
                        <a14:foregroundMark x1="61825" y1="91953" x2="69042" y2="90012"/>
                        <a14:foregroundMark x1="75804" y1="89042" x2="76622" y2="93490"/>
                        <a14:foregroundMark x1="68405" y1="94703" x2="63099" y2="98625"/>
                        <a14:foregroundMark x1="88933" y1="48201" x2="90176" y2="55398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75587" y="1662512"/>
            <a:ext cx="2897492" cy="217311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372F775-B9AE-D4F5-31A2-A2F96581A4A6}"/>
              </a:ext>
            </a:extLst>
          </p:cNvPr>
          <p:cNvSpPr txBox="1"/>
          <p:nvPr/>
        </p:nvSpPr>
        <p:spPr>
          <a:xfrm>
            <a:off x="9096341" y="3294376"/>
            <a:ext cx="6404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motor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FD8D28-89A7-386D-975B-C92E7058B7A0}"/>
              </a:ext>
            </a:extLst>
          </p:cNvPr>
          <p:cNvSpPr txBox="1"/>
          <p:nvPr/>
        </p:nvSpPr>
        <p:spPr>
          <a:xfrm>
            <a:off x="10523193" y="2960206"/>
            <a:ext cx="1087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worm gear reducer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EF173FD-698A-ED12-9C66-E5708997C0AF}"/>
              </a:ext>
            </a:extLst>
          </p:cNvPr>
          <p:cNvSpPr txBox="1"/>
          <p:nvPr/>
        </p:nvSpPr>
        <p:spPr>
          <a:xfrm>
            <a:off x="7316536" y="3342250"/>
            <a:ext cx="1782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Motor control board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AA8E961-9573-0739-0D28-3FF54134A365}"/>
              </a:ext>
            </a:extLst>
          </p:cNvPr>
          <p:cNvCxnSpPr>
            <a:cxnSpLocks/>
          </p:cNvCxnSpPr>
          <p:nvPr/>
        </p:nvCxnSpPr>
        <p:spPr>
          <a:xfrm flipH="1" flipV="1">
            <a:off x="9804179" y="2599211"/>
            <a:ext cx="727270" cy="4376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E8F1E42-F2B8-9446-5CA9-204746B4F600}"/>
              </a:ext>
            </a:extLst>
          </p:cNvPr>
          <p:cNvCxnSpPr>
            <a:cxnSpLocks/>
          </p:cNvCxnSpPr>
          <p:nvPr/>
        </p:nvCxnSpPr>
        <p:spPr>
          <a:xfrm flipH="1" flipV="1">
            <a:off x="9142496" y="2787725"/>
            <a:ext cx="274053" cy="517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2E34B3C-26C2-B5FD-AFF0-3317303A534B}"/>
              </a:ext>
            </a:extLst>
          </p:cNvPr>
          <p:cNvCxnSpPr>
            <a:cxnSpLocks/>
          </p:cNvCxnSpPr>
          <p:nvPr/>
        </p:nvCxnSpPr>
        <p:spPr>
          <a:xfrm flipV="1">
            <a:off x="8082074" y="2702901"/>
            <a:ext cx="426968" cy="667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68FFC303-E14B-9008-05D3-1B8CB612F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001797"/>
              </p:ext>
            </p:extLst>
          </p:nvPr>
        </p:nvGraphicFramePr>
        <p:xfrm>
          <a:off x="9549852" y="20940"/>
          <a:ext cx="1743611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6901">
                  <a:extLst>
                    <a:ext uri="{9D8B030D-6E8A-4147-A177-3AD203B41FA5}">
                      <a16:colId xmlns:a16="http://schemas.microsoft.com/office/drawing/2014/main" val="701821323"/>
                    </a:ext>
                  </a:extLst>
                </a:gridCol>
                <a:gridCol w="546710">
                  <a:extLst>
                    <a:ext uri="{9D8B030D-6E8A-4147-A177-3AD203B41FA5}">
                      <a16:colId xmlns:a16="http://schemas.microsoft.com/office/drawing/2014/main" val="25173219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Voltage (V)</a:t>
                      </a:r>
                      <a:endParaRPr lang="zh-CN" altLang="en-US" sz="1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24</a:t>
                      </a:r>
                      <a:endParaRPr lang="zh-CN" altLang="en-US" sz="1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0229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Rated power (W)</a:t>
                      </a:r>
                      <a:endParaRPr lang="zh-CN" altLang="en-US" sz="1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210</a:t>
                      </a:r>
                      <a:endParaRPr lang="zh-CN" altLang="en-US" sz="1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2032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Rated torque (Nm)</a:t>
                      </a:r>
                      <a:endParaRPr lang="zh-CN" altLang="en-US" sz="1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18</a:t>
                      </a:r>
                      <a:endParaRPr lang="zh-CN" altLang="en-US" sz="1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91068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Rated current (A)</a:t>
                      </a:r>
                      <a:endParaRPr lang="zh-CN" altLang="en-US" sz="1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13</a:t>
                      </a:r>
                      <a:endParaRPr lang="zh-CN" altLang="en-US" sz="1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3949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Reduction ratio</a:t>
                      </a:r>
                      <a:endParaRPr lang="zh-CN" altLang="en-US" sz="1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25:1</a:t>
                      </a:r>
                      <a:endParaRPr lang="zh-CN" altLang="en-US" sz="1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307240"/>
                  </a:ext>
                </a:extLst>
              </a:tr>
            </a:tbl>
          </a:graphicData>
        </a:graphic>
      </p:graphicFrame>
      <p:grpSp>
        <p:nvGrpSpPr>
          <p:cNvPr id="53" name="组合 52">
            <a:extLst>
              <a:ext uri="{FF2B5EF4-FFF2-40B4-BE49-F238E27FC236}">
                <a16:creationId xmlns:a16="http://schemas.microsoft.com/office/drawing/2014/main" id="{2043A19D-802F-967A-6006-3C579161E4B9}"/>
              </a:ext>
            </a:extLst>
          </p:cNvPr>
          <p:cNvGrpSpPr/>
          <p:nvPr/>
        </p:nvGrpSpPr>
        <p:grpSpPr>
          <a:xfrm>
            <a:off x="3836736" y="3828948"/>
            <a:ext cx="5190278" cy="1911304"/>
            <a:chOff x="150860" y="3776511"/>
            <a:chExt cx="5190278" cy="1911304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0095F031-FDD1-7F06-A4E2-02BEC9890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54"/>
            <a:stretch/>
          </p:blipFill>
          <p:spPr bwMode="auto">
            <a:xfrm>
              <a:off x="2084048" y="3836926"/>
              <a:ext cx="3203763" cy="18508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FB7CA90-9F4D-AFF5-DCDF-98E691F2CF09}"/>
                </a:ext>
              </a:extLst>
            </p:cNvPr>
            <p:cNvSpPr/>
            <p:nvPr/>
          </p:nvSpPr>
          <p:spPr>
            <a:xfrm>
              <a:off x="150860" y="3776511"/>
              <a:ext cx="5190278" cy="185848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AE27ABC-9295-9F55-9C3C-F917E6E18E2F}"/>
                </a:ext>
              </a:extLst>
            </p:cNvPr>
            <p:cNvSpPr txBox="1"/>
            <p:nvPr/>
          </p:nvSpPr>
          <p:spPr>
            <a:xfrm>
              <a:off x="224012" y="3838016"/>
              <a:ext cx="355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Test bench for parameter identification</a:t>
              </a:r>
              <a:endPara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1A18A161-10F2-D050-C854-4C76C6C03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4786" y="4183530"/>
              <a:ext cx="1865868" cy="1158045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8AB298C-AA5C-C1E4-E17E-02909743B810}"/>
                </a:ext>
              </a:extLst>
            </p:cNvPr>
            <p:cNvSpPr txBox="1"/>
            <p:nvPr/>
          </p:nvSpPr>
          <p:spPr>
            <a:xfrm>
              <a:off x="462274" y="5351692"/>
              <a:ext cx="171574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Basic current control</a:t>
              </a:r>
              <a:endPara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E954249-E125-17EE-EE71-868CEB78EB17}"/>
                </a:ext>
              </a:extLst>
            </p:cNvPr>
            <p:cNvSpPr txBox="1"/>
            <p:nvPr/>
          </p:nvSpPr>
          <p:spPr>
            <a:xfrm>
              <a:off x="2993817" y="4381830"/>
              <a:ext cx="1082573" cy="277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Torque sensor</a:t>
              </a:r>
              <a:endPara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027E5BD2-6132-95DE-FFC4-17EA29F919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126" y="3873741"/>
            <a:ext cx="2258176" cy="1454705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C880B3E8-6FAA-07E7-EAD1-8E0B6798511D}"/>
              </a:ext>
            </a:extLst>
          </p:cNvPr>
          <p:cNvSpPr txBox="1"/>
          <p:nvPr/>
        </p:nvSpPr>
        <p:spPr>
          <a:xfrm>
            <a:off x="9091392" y="5328446"/>
            <a:ext cx="266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User interface written with Python 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6C61CC8A-3BF7-B632-75FC-D0C000F320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375" y="3945780"/>
            <a:ext cx="3550178" cy="1345646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4BB5A0BC-2DA8-B4CD-3766-5D2959B8BD72}"/>
              </a:ext>
            </a:extLst>
          </p:cNvPr>
          <p:cNvSpPr txBox="1"/>
          <p:nvPr/>
        </p:nvSpPr>
        <p:spPr>
          <a:xfrm>
            <a:off x="423678" y="5311796"/>
            <a:ext cx="3023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Control block diagram of FOC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88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59EBA-B64C-633D-E10C-CE5571160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Research Experiences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3B5AF5-852C-111E-BC78-87977F9E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9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8FD0B98-D054-B54E-B812-06FC9F64FF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0352" y="1127813"/>
            <a:ext cx="5746817" cy="2593262"/>
          </a:xfrm>
          <a:prstGeom prst="rect">
            <a:avLst/>
          </a:prstGeom>
        </p:spPr>
      </p:pic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1DA2111D-FFE0-C438-ABAE-2E9B463CAC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700" y="839788"/>
            <a:ext cx="11131550" cy="328612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Design of an upper limb rehabilitation training equipment 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0FD6BAA-6BFC-6615-D4D7-F26901F7B9F8}"/>
              </a:ext>
            </a:extLst>
          </p:cNvPr>
          <p:cNvCxnSpPr/>
          <p:nvPr/>
        </p:nvCxnSpPr>
        <p:spPr>
          <a:xfrm>
            <a:off x="212548" y="3802253"/>
            <a:ext cx="11415609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D1DD6E6-499E-2642-39BB-C1687CB64D61}"/>
              </a:ext>
            </a:extLst>
          </p:cNvPr>
          <p:cNvSpPr txBox="1"/>
          <p:nvPr/>
        </p:nvSpPr>
        <p:spPr>
          <a:xfrm>
            <a:off x="3787549" y="1946717"/>
            <a:ext cx="23458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Collection System:</a:t>
            </a:r>
            <a:endParaRPr lang="en-US" altLang="zh-CN" sz="1600" kern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Six-axis force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6EFD9-A695-FE23-0508-07A90C5863FA}"/>
              </a:ext>
            </a:extLst>
          </p:cNvPr>
          <p:cNvSpPr txBox="1"/>
          <p:nvPr/>
        </p:nvSpPr>
        <p:spPr>
          <a:xfrm>
            <a:off x="139700" y="1149966"/>
            <a:ext cx="4835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 limb spasticity characteristic data collection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CED7536-0C72-19CF-F2D6-E447AA4C192F}"/>
              </a:ext>
            </a:extLst>
          </p:cNvPr>
          <p:cNvSpPr txBox="1"/>
          <p:nvPr/>
        </p:nvSpPr>
        <p:spPr>
          <a:xfrm>
            <a:off x="139700" y="3883432"/>
            <a:ext cx="3032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clinical experiments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66F8C9E-5663-FAA1-91A9-C1E25857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3" y="4341751"/>
            <a:ext cx="3032092" cy="174345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D400B3B-8EA2-478A-DA11-70F885336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45" y="4341748"/>
            <a:ext cx="3032097" cy="174345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EC1B979-17AE-C50D-A643-BB84D891E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8" y="1575997"/>
            <a:ext cx="3575001" cy="2014086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40B55FC-5364-7D8C-73FF-02F4DD4B22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54" y="3854702"/>
            <a:ext cx="3750972" cy="2939100"/>
          </a:xfrm>
        </p:spPr>
      </p:pic>
    </p:spTree>
    <p:extLst>
      <p:ext uri="{BB962C8B-B14F-4D97-AF65-F5344CB8AC3E}">
        <p14:creationId xmlns:p14="http://schemas.microsoft.com/office/powerpoint/2010/main" val="51373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56559-6A77-6F9A-A8EB-5BC8F69A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Research Experiences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39DE9A-F11C-62C0-36AA-9DDECF90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</a:t>
            </a:fld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1A2D9B-69AF-E93C-3188-BC13070AE0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Design of a lower limb rehabilitation exoskeleton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620E3B-19D6-24D2-F855-A70E766988DF}"/>
              </a:ext>
            </a:extLst>
          </p:cNvPr>
          <p:cNvSpPr txBox="1"/>
          <p:nvPr/>
        </p:nvSpPr>
        <p:spPr>
          <a:xfrm>
            <a:off x="5328541" y="5330484"/>
            <a:ext cx="5619593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Communication: CAN, Serial ports, RS485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Control Frequency: 200Hz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STM32 written in C language, RTOS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36C7FBCD-9757-6BE6-0B33-4045F005C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006570"/>
              </p:ext>
            </p:extLst>
          </p:nvPr>
        </p:nvGraphicFramePr>
        <p:xfrm>
          <a:off x="5150729" y="1169130"/>
          <a:ext cx="3364033" cy="29616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18784">
                  <a:extLst>
                    <a:ext uri="{9D8B030D-6E8A-4147-A177-3AD203B41FA5}">
                      <a16:colId xmlns:a16="http://schemas.microsoft.com/office/drawing/2014/main" val="701821323"/>
                    </a:ext>
                  </a:extLst>
                </a:gridCol>
                <a:gridCol w="1045249">
                  <a:extLst>
                    <a:ext uri="{9D8B030D-6E8A-4147-A177-3AD203B41FA5}">
                      <a16:colId xmlns:a16="http://schemas.microsoft.com/office/drawing/2014/main" val="25173219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Motor Characteristics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130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Voltage (V)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24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022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Rated power (W)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200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20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Rated torque (Nm)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90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91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Peak torque (Nm)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190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31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Rated current (A)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11.5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39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Peak current (A)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25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379949"/>
                  </a:ext>
                </a:extLst>
              </a:tr>
              <a:tr h="2888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Reduction ratio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37:1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sym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307240"/>
                  </a:ext>
                </a:extLst>
              </a:tr>
            </a:tbl>
          </a:graphicData>
        </a:graphic>
      </p:graphicFrame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B9CE594-2A04-20F0-5F95-D7AFA28019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7" y="1169130"/>
            <a:ext cx="4815528" cy="5493449"/>
          </a:xfr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2BDCFB6-B203-B186-BCA6-FD6173379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132" y="1169130"/>
            <a:ext cx="2280085" cy="40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2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643D6-82E5-0472-90E2-E7F6C6C3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Research Experiences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985387-3FB9-1720-16E7-AA982150B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9931" y="6356350"/>
            <a:ext cx="11207885" cy="400455"/>
          </a:xfrm>
          <a:ln w="19050">
            <a:solidFill>
              <a:srgbClr val="C00000"/>
            </a:solidFill>
            <a:prstDash val="dash"/>
          </a:ln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Zeng H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Liu X, Huang X, et al. Trajectory tracking compliant control for lower limb exoskeleton based on interaction torque estimation. 2024 3rd International Conference on Service Robotics (</a:t>
            </a:r>
            <a:r>
              <a:rPr lang="en-US" altLang="zh-CN" sz="12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ICoSR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). IEEE, 2024.</a:t>
            </a:r>
            <a:endParaRPr lang="zh-CN" altLang="en-US" sz="12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5DD0C1-5885-9625-37C0-114ACBDD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</a:t>
            </a:fld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EFD00A-FE77-6F45-F2B7-E0CA800C52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930" y="840564"/>
            <a:ext cx="11065872" cy="328566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Torque estimation and compliant </a:t>
            </a:r>
            <a:r>
              <a:rPr lang="en-US" altLang="zh-CN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control for </a:t>
            </a:r>
            <a:r>
              <a:rPr lang="en-US" altLang="zh-C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exoskeletons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AFB8543-597F-2EBB-BE78-A0AAB11B8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17"/>
          <a:stretch/>
        </p:blipFill>
        <p:spPr bwMode="auto">
          <a:xfrm>
            <a:off x="185899" y="1196512"/>
            <a:ext cx="4483735" cy="1543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D127592-96DD-3B4D-331C-925E294F1B14}"/>
              </a:ext>
            </a:extLst>
          </p:cNvPr>
          <p:cNvSpPr txBox="1"/>
          <p:nvPr/>
        </p:nvSpPr>
        <p:spPr>
          <a:xfrm>
            <a:off x="397598" y="2711370"/>
            <a:ext cx="427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Interaction torque estimation with BPNN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929C860-9A86-C95A-01F0-8149560514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188" y="771752"/>
            <a:ext cx="4937358" cy="199942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3FC9343-E35C-873D-15C3-B79914471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15" y="4540830"/>
            <a:ext cx="6574268" cy="169085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463DE2A-FEB0-639F-5309-61C2BB99FB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57" b="5289"/>
          <a:stretch/>
        </p:blipFill>
        <p:spPr bwMode="auto">
          <a:xfrm>
            <a:off x="210614" y="3458045"/>
            <a:ext cx="4657943" cy="11286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内容占位符 9">
            <a:extLst>
              <a:ext uri="{FF2B5EF4-FFF2-40B4-BE49-F238E27FC236}">
                <a16:creationId xmlns:a16="http://schemas.microsoft.com/office/drawing/2014/main" id="{0EBF2210-E9B5-76D8-1FD5-14ED583C0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7" y="4972053"/>
            <a:ext cx="1644324" cy="1149791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693DE59-3F16-81FD-796C-9CD5DB505747}"/>
              </a:ext>
            </a:extLst>
          </p:cNvPr>
          <p:cNvCxnSpPr/>
          <p:nvPr/>
        </p:nvCxnSpPr>
        <p:spPr>
          <a:xfrm flipV="1">
            <a:off x="534009" y="4294960"/>
            <a:ext cx="0" cy="677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32C31B0-1189-A8CE-3208-0017979A9215}"/>
              </a:ext>
            </a:extLst>
          </p:cNvPr>
          <p:cNvSpPr txBox="1"/>
          <p:nvPr/>
        </p:nvSpPr>
        <p:spPr>
          <a:xfrm>
            <a:off x="503072" y="4606920"/>
            <a:ext cx="341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Trajectory Tracking Compliant Controller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91B010D-8819-B760-4B6E-53FB1BBAB1FE}"/>
              </a:ext>
            </a:extLst>
          </p:cNvPr>
          <p:cNvCxnSpPr/>
          <p:nvPr/>
        </p:nvCxnSpPr>
        <p:spPr>
          <a:xfrm>
            <a:off x="91201" y="3277210"/>
            <a:ext cx="11415609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C4C04BC-7A1B-BAE7-B361-1487A05B94F8}"/>
              </a:ext>
            </a:extLst>
          </p:cNvPr>
          <p:cNvGrpSpPr/>
          <p:nvPr/>
        </p:nvGrpSpPr>
        <p:grpSpPr>
          <a:xfrm>
            <a:off x="6678637" y="2809607"/>
            <a:ext cx="4828173" cy="390748"/>
            <a:chOff x="639227" y="3550891"/>
            <a:chExt cx="4828173" cy="390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E7F5BECF-72C1-752B-FE5C-AE29FE70A601}"/>
                    </a:ext>
                  </a:extLst>
                </p:cNvPr>
                <p:cNvSpPr txBox="1"/>
                <p:nvPr/>
              </p:nvSpPr>
              <p:spPr>
                <a:xfrm>
                  <a:off x="639227" y="3550891"/>
                  <a:ext cx="4828173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𝑒𝑛𝑣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𝐽</m:t>
                        </m:r>
                        <m:acc>
                          <m:accPr>
                            <m:chr m:val="̇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sym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sym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acc>
                        <m:r>
                          <a:rPr lang="zh-CN" altLang="en-US" i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sym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sym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sym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sym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sym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sym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  <a:sym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  <a:sym typeface="Times New Roman" panose="020206030504050203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E7F5BECF-72C1-752B-FE5C-AE29FE70A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27" y="3550891"/>
                  <a:ext cx="4828173" cy="390748"/>
                </a:xfrm>
                <a:prstGeom prst="rect">
                  <a:avLst/>
                </a:prstGeom>
                <a:blipFill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7456EA6-4269-5632-580F-F0ECAE10570D}"/>
                </a:ext>
              </a:extLst>
            </p:cNvPr>
            <p:cNvSpPr/>
            <p:nvPr/>
          </p:nvSpPr>
          <p:spPr>
            <a:xfrm>
              <a:off x="1543050" y="3617466"/>
              <a:ext cx="466725" cy="3241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2653EF0-3BA8-0ACE-60D9-26F15D74B964}"/>
              </a:ext>
            </a:extLst>
          </p:cNvPr>
          <p:cNvSpPr txBox="1"/>
          <p:nvPr/>
        </p:nvSpPr>
        <p:spPr>
          <a:xfrm>
            <a:off x="5672866" y="3967896"/>
            <a:ext cx="5485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Trajectory Tracking Condition &amp; Interaction torque reduction (compared with back-driven condition)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DE4C8CE-45EB-5DD8-12AE-AFF241E4E142}"/>
              </a:ext>
            </a:extLst>
          </p:cNvPr>
          <p:cNvSpPr txBox="1"/>
          <p:nvPr/>
        </p:nvSpPr>
        <p:spPr>
          <a:xfrm>
            <a:off x="1826451" y="5181113"/>
            <a:ext cx="2064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2rd-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order 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spring-mass-damper 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57495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EB1AB-12CD-77B6-8D48-FBF629DA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Research Experiences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C011BA-6C69-0985-A2BC-B59C3C0A6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9931" y="6356350"/>
            <a:ext cx="11207885" cy="439657"/>
          </a:xfrm>
          <a:ln w="19050">
            <a:solidFill>
              <a:srgbClr val="C00000"/>
            </a:solidFill>
            <a:prstDash val="dash"/>
          </a:ln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Zeng H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Gu Y, Liu X, et al. </a:t>
            </a:r>
            <a:r>
              <a:rPr lang="en-US" altLang="zh-CN" sz="12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PerKMP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 Periodic Kernelized Movement Primitives for the Lower Limb Exoskeleton Real-Time Control and Transparency Enhancement. IEEE Transactions on Automation Science and Engineering. (under review).</a:t>
            </a:r>
            <a:endParaRPr lang="zh-CN" altLang="en-US" sz="12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90AAF1-C0A4-32EF-840B-3744CBF7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7</a:t>
            </a:fld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EB9D17-6D22-392D-57B7-F55DD883C9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930" y="840564"/>
            <a:ext cx="5635538" cy="32856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Real-Time Control and Transparency Enhancement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E6371F4-9FAD-FC5F-C7D9-932EB3528A4D}"/>
              </a:ext>
            </a:extLst>
          </p:cNvPr>
          <p:cNvSpPr txBox="1"/>
          <p:nvPr/>
        </p:nvSpPr>
        <p:spPr>
          <a:xfrm>
            <a:off x="1142508" y="5832770"/>
            <a:ext cx="5038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PerKMP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: Periodic Kernelized Movement Primitives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85DFAA1-2FB2-059D-13CE-D37B7C012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08" y="1193714"/>
            <a:ext cx="9265920" cy="46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2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7B4D91-C09F-3BA4-26C4-CBE345E3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E8D7F0-37D4-E0C0-173C-10FC5B700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94" y="4095990"/>
            <a:ext cx="10199747" cy="2185043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B2872B4F-A4A9-EB6D-B43A-A702E7583BD8}"/>
              </a:ext>
            </a:extLst>
          </p:cNvPr>
          <p:cNvSpPr txBox="1">
            <a:spLocks/>
          </p:cNvSpPr>
          <p:nvPr/>
        </p:nvSpPr>
        <p:spPr>
          <a:xfrm>
            <a:off x="139931" y="136525"/>
            <a:ext cx="8847709" cy="667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Research Experiences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内容占位符 5">
            <a:extLst>
              <a:ext uri="{FF2B5EF4-FFF2-40B4-BE49-F238E27FC236}">
                <a16:creationId xmlns:a16="http://schemas.microsoft.com/office/drawing/2014/main" id="{2711B1EF-CEEC-666D-E2D9-FDDD0C57F0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700" y="839788"/>
            <a:ext cx="11131550" cy="32861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Design of a lower limb rehabilitation exoskeleton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1" name="页脚占位符 3">
            <a:extLst>
              <a:ext uri="{FF2B5EF4-FFF2-40B4-BE49-F238E27FC236}">
                <a16:creationId xmlns:a16="http://schemas.microsoft.com/office/drawing/2014/main" id="{EA7C351E-E434-B31B-14D4-A3A437F4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9931" y="6356350"/>
            <a:ext cx="11207885" cy="439657"/>
          </a:xfrm>
          <a:ln w="19050">
            <a:solidFill>
              <a:srgbClr val="C00000"/>
            </a:solidFill>
            <a:prstDash val="dash"/>
          </a:ln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Zeng H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Gu Y, Liu X, et al. </a:t>
            </a:r>
            <a:r>
              <a:rPr lang="en-US" altLang="zh-CN" sz="12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PerKMP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 Periodic Kernelized Movement Primitives for the Lower Limb Exoskeleton Real-Time Control and Transparency Enhancement. IEEE Transactions on Automation Science and Engineering. (under review).</a:t>
            </a:r>
            <a:endParaRPr lang="zh-CN" altLang="en-US" sz="12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内容占位符 5">
            <a:extLst>
              <a:ext uri="{FF2B5EF4-FFF2-40B4-BE49-F238E27FC236}">
                <a16:creationId xmlns:a16="http://schemas.microsoft.com/office/drawing/2014/main" id="{6ADBEC72-29E1-AD79-9342-2D9C5C471A8C}"/>
              </a:ext>
            </a:extLst>
          </p:cNvPr>
          <p:cNvSpPr txBox="1">
            <a:spLocks/>
          </p:cNvSpPr>
          <p:nvPr/>
        </p:nvSpPr>
        <p:spPr>
          <a:xfrm>
            <a:off x="139930" y="840564"/>
            <a:ext cx="5635538" cy="328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Real-Time Control and Transparency Enhancement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9FF3E58-8B30-894F-BCB6-00FC719BB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09"/>
          <a:stretch/>
        </p:blipFill>
        <p:spPr>
          <a:xfrm>
            <a:off x="2304140" y="1122335"/>
            <a:ext cx="6802669" cy="28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2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89211C82-840E-42F5-CD54-7751E082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Research Experiences</a:t>
            </a:r>
            <a:endParaRPr lang="zh-CN" altLang="en-US" dirty="0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48E987E-AF51-3D3F-E9EC-0E04C352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 w="19050">
            <a:solidFill>
              <a:srgbClr val="C00000"/>
            </a:solidFill>
            <a:prstDash val="dash"/>
          </a:ln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Zeng H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Gu Y, Liu X, et al. </a:t>
            </a:r>
            <a:r>
              <a:rPr lang="en-US" altLang="zh-CN" sz="1200" dirty="0" err="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PerKMP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: Periodic Kernelized Movement Primitives for the Lower Limb Exoskeleton Real-Time Control and Transparency Enhancement. IEEE Transactions on Automation Science and Engineering. (under review).</a:t>
            </a:r>
            <a:endParaRPr lang="zh-CN" altLang="en-US" sz="120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CC60D9-F48D-7933-864A-3812ED729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9DC39-50E7-474E-9F7D-7C4CB3DF394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B6AB55-1725-B9E0-CAE1-D267D0A6F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979778"/>
            <a:ext cx="5143271" cy="32401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2EC139-EC70-7376-74B6-C9380262D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48" y="2421825"/>
            <a:ext cx="5934185" cy="2577844"/>
          </a:xfrm>
          <a:prstGeom prst="rect">
            <a:avLst/>
          </a:prstGeom>
        </p:spPr>
      </p:pic>
      <p:sp>
        <p:nvSpPr>
          <p:cNvPr id="15" name="内容占位符 5">
            <a:extLst>
              <a:ext uri="{FF2B5EF4-FFF2-40B4-BE49-F238E27FC236}">
                <a16:creationId xmlns:a16="http://schemas.microsoft.com/office/drawing/2014/main" id="{D3A15521-AB34-5DB1-1164-E4A9400507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700" y="839788"/>
            <a:ext cx="11131550" cy="32861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Real-Time Control and Transparency Enhancement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606891-DE9E-52A5-7CD7-AADB55FD09FF}"/>
              </a:ext>
            </a:extLst>
          </p:cNvPr>
          <p:cNvSpPr txBox="1"/>
          <p:nvPr/>
        </p:nvSpPr>
        <p:spPr>
          <a:xfrm>
            <a:off x="974943" y="1610446"/>
            <a:ext cx="3473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torque reduction ratio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E52E85-D55A-F00A-634A-2EF461B07B8D}"/>
              </a:ext>
            </a:extLst>
          </p:cNvPr>
          <p:cNvSpPr txBox="1"/>
          <p:nvPr/>
        </p:nvSpPr>
        <p:spPr>
          <a:xfrm>
            <a:off x="139700" y="5219908"/>
            <a:ext cx="330552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70C0"/>
                </a:solidFill>
              </a:rPr>
              <a:t>fixed trajectory       +    fixed stiffness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F9900"/>
                </a:solidFill>
              </a:rPr>
              <a:t>variable trajectory  +    fixed stiffness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FCC00"/>
                </a:solidFill>
              </a:rPr>
              <a:t>fixed trajectory       +    variable stiffness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7030A0"/>
                </a:solidFill>
              </a:rPr>
              <a:t>Variable trajectory  +    variable stiffness</a:t>
            </a:r>
            <a:endParaRPr lang="zh-CN" altLang="en-US" sz="1200" dirty="0">
              <a:solidFill>
                <a:srgbClr val="7030A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8A3627-A2BA-46E1-AA36-08E19CD47488}"/>
              </a:ext>
            </a:extLst>
          </p:cNvPr>
          <p:cNvSpPr txBox="1"/>
          <p:nvPr/>
        </p:nvSpPr>
        <p:spPr>
          <a:xfrm>
            <a:off x="5846701" y="2111394"/>
            <a:ext cx="5549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 and knee interaction torque of different walking speeds (per gait cycle)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943B511-6B5B-338F-030D-14D502750189}"/>
              </a:ext>
            </a:extLst>
          </p:cNvPr>
          <p:cNvSpPr txBox="1"/>
          <p:nvPr/>
        </p:nvSpPr>
        <p:spPr>
          <a:xfrm>
            <a:off x="5646248" y="4999669"/>
            <a:ext cx="330552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70C0"/>
                </a:solidFill>
              </a:rPr>
              <a:t>fixed trajectory       +    fixed stiffness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F9900"/>
                </a:solidFill>
              </a:rPr>
              <a:t>variable trajectory  +    fixed stiffness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FCC00"/>
                </a:solidFill>
              </a:rPr>
              <a:t>fixed trajectory       +    variable stiffness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7030A0"/>
                </a:solidFill>
              </a:rPr>
              <a:t>Variable trajectory  +    variable stiffness</a:t>
            </a:r>
            <a:endParaRPr lang="zh-CN" alt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24349"/>
      </p:ext>
    </p:extLst>
  </p:cSld>
  <p:clrMapOvr>
    <a:masterClrMapping/>
  </p:clrMapOvr>
</p:sld>
</file>

<file path=ppt/theme/theme1.xml><?xml version="1.0" encoding="utf-8"?>
<a:theme xmlns:a="http://schemas.openxmlformats.org/drawingml/2006/main" name="1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" id="{1C8381BB-4DCF-498E-AB18-0C0950FF7CC7}" vid="{F94A55B1-583F-4FC4-A1A4-B17022070AE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9371</TotalTime>
  <Words>975</Words>
  <Application>Microsoft Office PowerPoint</Application>
  <PresentationFormat>宽屏</PresentationFormat>
  <Paragraphs>164</Paragraphs>
  <Slides>17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Arial</vt:lpstr>
      <vt:lpstr>Cambria Math</vt:lpstr>
      <vt:lpstr>Times New Roman</vt:lpstr>
      <vt:lpstr>1</vt:lpstr>
      <vt:lpstr>SELF-INTRODUCTION</vt:lpstr>
      <vt:lpstr>Personal Information</vt:lpstr>
      <vt:lpstr>Research Experiences</vt:lpstr>
      <vt:lpstr>Research Experiences</vt:lpstr>
      <vt:lpstr>Research Experiences</vt:lpstr>
      <vt:lpstr>Research Experiences</vt:lpstr>
      <vt:lpstr>Research Experiences</vt:lpstr>
      <vt:lpstr>PowerPoint 演示文稿</vt:lpstr>
      <vt:lpstr>Research Experiences</vt:lpstr>
      <vt:lpstr>Research Experiences</vt:lpstr>
      <vt:lpstr>Research Experiences</vt:lpstr>
      <vt:lpstr>Research Experiences</vt:lpstr>
      <vt:lpstr>Other Experiences &amp; Skills</vt:lpstr>
      <vt:lpstr>Thanks</vt:lpstr>
      <vt:lpstr>PowerPoint 演示文稿</vt:lpstr>
      <vt:lpstr>Research Background </vt:lpstr>
      <vt:lpstr>Research Proposal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组会汇报</dc:title>
  <dc:creator>曾 浩洲</dc:creator>
  <cp:lastModifiedBy>foot jun</cp:lastModifiedBy>
  <cp:revision>631</cp:revision>
  <dcterms:created xsi:type="dcterms:W3CDTF">2022-12-10T05:53:16Z</dcterms:created>
  <dcterms:modified xsi:type="dcterms:W3CDTF">2024-10-18T01:54:55Z</dcterms:modified>
</cp:coreProperties>
</file>